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60" r:id="rId5"/>
    <p:sldId id="267" r:id="rId6"/>
    <p:sldId id="268" r:id="rId7"/>
    <p:sldId id="271" r:id="rId8"/>
    <p:sldId id="264" r:id="rId9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D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5" d="100"/>
          <a:sy n="55" d="100"/>
        </p:scale>
        <p:origin x="658" y="3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E33459-9CB6-4F58-BE35-4F6D67D6EB49}" type="datetimeFigureOut">
              <a:rPr lang="ko-KR" altLang="en-US" smtClean="0"/>
              <a:t>2023-08-02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F47746-A470-4B48-85A1-7E1453246D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89906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F47746-A470-4B48-85A1-7E1453246D5F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28084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F47746-A470-4B48-85A1-7E1453246D5F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54869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F47746-A470-4B48-85A1-7E1453246D5F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95966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8/2/2023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8/2/2023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8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18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17" Type="http://schemas.openxmlformats.org/officeDocument/2006/relationships/image" Target="../media/image37.png"/><Relationship Id="rId2" Type="http://schemas.openxmlformats.org/officeDocument/2006/relationships/image" Target="../media/image22.png"/><Relationship Id="rId16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5" Type="http://schemas.openxmlformats.org/officeDocument/2006/relationships/image" Target="../media/image35.jpe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Relationship Id="rId14" Type="http://schemas.openxmlformats.org/officeDocument/2006/relationships/image" Target="../media/image3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9DA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7314993"/>
            <a:ext cx="18285714" cy="3065959"/>
            <a:chOff x="0" y="7314993"/>
            <a:chExt cx="18285714" cy="306595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7314993"/>
              <a:ext cx="18285714" cy="3065959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322638" y="4969133"/>
            <a:ext cx="12619780" cy="182520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6100" dirty="0">
                <a:solidFill>
                  <a:srgbClr val="FFFFFF"/>
                </a:solidFill>
                <a:latin typeface="210 OmniGothic 050" pitchFamily="34" charset="0"/>
                <a:cs typeface="210 OmniGothic 050" pitchFamily="34" charset="0"/>
              </a:rPr>
              <a:t>점심메뉴 추천 웹페이지</a:t>
            </a:r>
            <a:endParaRPr lang="en-US" dirty="0"/>
          </a:p>
        </p:txBody>
      </p:sp>
      <p:sp>
        <p:nvSpPr>
          <p:cNvPr id="6" name="Object 6"/>
          <p:cNvSpPr txBox="1"/>
          <p:nvPr/>
        </p:nvSpPr>
        <p:spPr>
          <a:xfrm>
            <a:off x="1417876" y="8378461"/>
            <a:ext cx="6867430" cy="95410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800" b="1" dirty="0" err="1" smtClean="0">
                <a:solidFill>
                  <a:srgbClr val="394050"/>
                </a:solidFill>
                <a:latin typeface="210 OmniGothic 030" pitchFamily="34" charset="0"/>
                <a:cs typeface="210 OmniGothic 030" pitchFamily="34" charset="0"/>
              </a:rPr>
              <a:t>코딩</a:t>
            </a:r>
            <a:r>
              <a:rPr lang="ko-KR" altLang="en-US" sz="2800" b="1" dirty="0" err="1" smtClean="0">
                <a:solidFill>
                  <a:srgbClr val="394050"/>
                </a:solidFill>
                <a:latin typeface="210 OmniGothic 030" pitchFamily="34" charset="0"/>
                <a:cs typeface="210 OmniGothic 030" pitchFamily="34" charset="0"/>
              </a:rPr>
              <a:t>마싯</a:t>
            </a:r>
            <a:r>
              <a:rPr lang="ko-KR" altLang="en-US" sz="2800" b="1" dirty="0" err="1">
                <a:solidFill>
                  <a:srgbClr val="394050"/>
                </a:solidFill>
                <a:latin typeface="210 OmniGothic 030" pitchFamily="34" charset="0"/>
                <a:cs typeface="210 OmniGothic 030" pitchFamily="34" charset="0"/>
              </a:rPr>
              <a:t>당</a:t>
            </a:r>
            <a:endParaRPr lang="en-US" sz="2800" b="1" dirty="0">
              <a:solidFill>
                <a:srgbClr val="394050"/>
              </a:solidFill>
              <a:latin typeface="210 OmniGothic 030" pitchFamily="34" charset="0"/>
              <a:cs typeface="210 OmniGothic 030" pitchFamily="34" charset="0"/>
            </a:endParaRPr>
          </a:p>
          <a:p>
            <a:r>
              <a:rPr lang="ko-KR" altLang="en-US" sz="2800" b="1" dirty="0" err="1" smtClean="0">
                <a:solidFill>
                  <a:srgbClr val="394050"/>
                </a:solidFill>
                <a:latin typeface="210 OmniGothic 030" pitchFamily="34" charset="0"/>
                <a:cs typeface="210 OmniGothic 030" pitchFamily="34" charset="0"/>
              </a:rPr>
              <a:t>김소중</a:t>
            </a:r>
            <a:r>
              <a:rPr lang="ko-KR" altLang="en-US" sz="2800" b="1" dirty="0" smtClean="0">
                <a:solidFill>
                  <a:srgbClr val="394050"/>
                </a:solidFill>
                <a:latin typeface="210 OmniGothic 030" pitchFamily="34" charset="0"/>
                <a:cs typeface="210 OmniGothic 030" pitchFamily="34" charset="0"/>
              </a:rPr>
              <a:t> </a:t>
            </a:r>
            <a:r>
              <a:rPr lang="ko-KR" altLang="en-US" sz="2800" b="1" dirty="0" err="1" smtClean="0">
                <a:solidFill>
                  <a:srgbClr val="394050"/>
                </a:solidFill>
                <a:latin typeface="210 OmniGothic 030" pitchFamily="34" charset="0"/>
                <a:cs typeface="210 OmniGothic 030" pitchFamily="34" charset="0"/>
              </a:rPr>
              <a:t>김여은</a:t>
            </a:r>
            <a:r>
              <a:rPr lang="ko-KR" altLang="en-US" sz="2800" b="1" dirty="0" smtClean="0">
                <a:solidFill>
                  <a:srgbClr val="394050"/>
                </a:solidFill>
                <a:latin typeface="210 OmniGothic 030" pitchFamily="34" charset="0"/>
                <a:cs typeface="210 OmniGothic 030" pitchFamily="34" charset="0"/>
              </a:rPr>
              <a:t> </a:t>
            </a:r>
            <a:r>
              <a:rPr lang="ko-KR" altLang="en-US" sz="2800" b="1" dirty="0" err="1" smtClean="0">
                <a:solidFill>
                  <a:srgbClr val="394050"/>
                </a:solidFill>
                <a:latin typeface="210 OmniGothic 030" pitchFamily="34" charset="0"/>
                <a:cs typeface="210 OmniGothic 030" pitchFamily="34" charset="0"/>
              </a:rPr>
              <a:t>김예린</a:t>
            </a:r>
            <a:r>
              <a:rPr lang="ko-KR" altLang="en-US" sz="2800" b="1" dirty="0" smtClean="0">
                <a:solidFill>
                  <a:srgbClr val="394050"/>
                </a:solidFill>
                <a:latin typeface="210 OmniGothic 030" pitchFamily="34" charset="0"/>
                <a:cs typeface="210 OmniGothic 030" pitchFamily="34" charset="0"/>
              </a:rPr>
              <a:t> 김태균 나지혜 </a:t>
            </a:r>
            <a:r>
              <a:rPr lang="ko-KR" altLang="en-US" sz="2800" b="1" dirty="0" err="1" smtClean="0">
                <a:solidFill>
                  <a:srgbClr val="394050"/>
                </a:solidFill>
                <a:latin typeface="210 OmniGothic 030" pitchFamily="34" charset="0"/>
                <a:cs typeface="210 OmniGothic 030" pitchFamily="34" charset="0"/>
              </a:rPr>
              <a:t>최명우</a:t>
            </a:r>
            <a:endParaRPr lang="en-US" dirty="0"/>
          </a:p>
        </p:txBody>
      </p:sp>
      <p:sp>
        <p:nvSpPr>
          <p:cNvPr id="7" name="Object 7"/>
          <p:cNvSpPr txBox="1"/>
          <p:nvPr/>
        </p:nvSpPr>
        <p:spPr>
          <a:xfrm>
            <a:off x="1322638" y="2485257"/>
            <a:ext cx="7959738" cy="62690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dirty="0">
                <a:solidFill>
                  <a:srgbClr val="FFE5E6"/>
                </a:solidFill>
                <a:latin typeface="210 OmniGothic 040" pitchFamily="34" charset="0"/>
                <a:cs typeface="210 OmniGothic 040" pitchFamily="34" charset="0"/>
              </a:rPr>
              <a:t>2023 광주/ 전남 코드마스터  선발대회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1278857" y="1199738"/>
            <a:ext cx="15728001" cy="14689"/>
            <a:chOff x="1278857" y="1199738"/>
            <a:chExt cx="15728001" cy="1468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78857" y="1199738"/>
              <a:ext cx="15728001" cy="1468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075548" y="2903196"/>
            <a:ext cx="7514286" cy="6361905"/>
            <a:chOff x="10075548" y="2903196"/>
            <a:chExt cx="7514286" cy="636190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075548" y="2903196"/>
              <a:ext cx="7514286" cy="6361905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1322638" y="2903200"/>
            <a:ext cx="7846154" cy="309890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800" dirty="0">
                <a:solidFill>
                  <a:srgbClr val="394050"/>
                </a:solidFill>
                <a:latin typeface="Noto Sans CJK KR Regular" pitchFamily="34" charset="0"/>
                <a:cs typeface="Noto Sans CJK KR Regular" pitchFamily="34" charset="0"/>
              </a:rPr>
              <a:t>기상청 날씨예보 </a:t>
            </a:r>
          </a:p>
          <a:p>
            <a:r>
              <a:rPr lang="en-US" sz="5800" dirty="0">
                <a:solidFill>
                  <a:srgbClr val="394050"/>
                </a:solidFill>
                <a:latin typeface="Noto Sans CJK KR Regular" pitchFamily="34" charset="0"/>
                <a:cs typeface="Noto Sans CJK KR Regular" pitchFamily="34" charset="0"/>
              </a:rPr>
              <a:t>API를 활용한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198466" y="3532692"/>
            <a:ext cx="2356962" cy="3296450"/>
            <a:chOff x="14198466" y="3532692"/>
            <a:chExt cx="2356962" cy="329645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198466" y="3532692"/>
              <a:ext cx="2356962" cy="329645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976502" y="3551758"/>
            <a:ext cx="1986860" cy="3381890"/>
            <a:chOff x="6976502" y="3551758"/>
            <a:chExt cx="1986860" cy="338189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76502" y="3551758"/>
              <a:ext cx="1986860" cy="338189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633195" y="3434868"/>
            <a:ext cx="2133430" cy="3125905"/>
            <a:chOff x="10633195" y="3434868"/>
            <a:chExt cx="2133430" cy="312590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633195" y="3434868"/>
              <a:ext cx="2133430" cy="312590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0" y="6530841"/>
            <a:ext cx="18285714" cy="3754873"/>
            <a:chOff x="0" y="6530841"/>
            <a:chExt cx="18285714" cy="375487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6530841"/>
              <a:ext cx="18285714" cy="375487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78857" y="1199738"/>
            <a:ext cx="15728001" cy="14689"/>
            <a:chOff x="1278857" y="1199738"/>
            <a:chExt cx="15728001" cy="1468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78857" y="1199738"/>
              <a:ext cx="15728001" cy="14689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1322638" y="780928"/>
            <a:ext cx="5461394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600" b="1" dirty="0" err="1" smtClean="0">
                <a:solidFill>
                  <a:srgbClr val="FF9DA3"/>
                </a:solidFill>
                <a:latin typeface="Gmarket Sans Medium" pitchFamily="34" charset="0"/>
                <a:cs typeface="Gmarket Sans Medium" pitchFamily="34" charset="0"/>
              </a:rPr>
              <a:t>코딩마싯당</a:t>
            </a:r>
            <a:endParaRPr lang="en-US" b="1" dirty="0"/>
          </a:p>
        </p:txBody>
      </p:sp>
      <p:sp>
        <p:nvSpPr>
          <p:cNvPr id="18" name="Object 18"/>
          <p:cNvSpPr txBox="1"/>
          <p:nvPr/>
        </p:nvSpPr>
        <p:spPr>
          <a:xfrm>
            <a:off x="1313114" y="1451400"/>
            <a:ext cx="12689580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000" b="1" kern="0" spc="-200" dirty="0">
                <a:solidFill>
                  <a:srgbClr val="FF9DA3"/>
                </a:solidFill>
                <a:latin typeface="210 OmniGothic 050" pitchFamily="34" charset="0"/>
                <a:cs typeface="210 OmniGothic 050" pitchFamily="34" charset="0"/>
              </a:rPr>
              <a:t>개발 동기</a:t>
            </a:r>
            <a:endParaRPr lang="en-US" b="1" dirty="0"/>
          </a:p>
        </p:txBody>
      </p:sp>
      <p:sp>
        <p:nvSpPr>
          <p:cNvPr id="19" name="Object 19"/>
          <p:cNvSpPr txBox="1"/>
          <p:nvPr/>
        </p:nvSpPr>
        <p:spPr>
          <a:xfrm>
            <a:off x="5784858" y="7603029"/>
            <a:ext cx="4489881" cy="26869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kern="0" spc="-100" dirty="0">
                <a:solidFill>
                  <a:srgbClr val="FFFFFF"/>
                </a:solidFill>
                <a:latin typeface="210 OmniGothic 030" pitchFamily="34" charset="0"/>
                <a:cs typeface="210 OmniGothic 030" pitchFamily="34" charset="0"/>
              </a:rPr>
              <a:t>"결정장애가 있는 저는 </a:t>
            </a:r>
          </a:p>
          <a:p>
            <a:pPr algn="ctr"/>
            <a:r>
              <a:rPr lang="en-US" sz="2000" kern="0" spc="-100" dirty="0">
                <a:solidFill>
                  <a:srgbClr val="FFFFFF"/>
                </a:solidFill>
                <a:latin typeface="210 OmniGothic 030" pitchFamily="34" charset="0"/>
                <a:cs typeface="210 OmniGothic 030" pitchFamily="34" charset="0"/>
              </a:rPr>
              <a:t>오늘 점심은 </a:t>
            </a:r>
          </a:p>
          <a:p>
            <a:pPr algn="ctr"/>
            <a:r>
              <a:rPr lang="en-US" sz="2000" kern="0" spc="-100" dirty="0">
                <a:solidFill>
                  <a:srgbClr val="FFFFFF"/>
                </a:solidFill>
                <a:latin typeface="210 OmniGothic 030" pitchFamily="34" charset="0"/>
                <a:cs typeface="210 OmniGothic 030" pitchFamily="34" charset="0"/>
              </a:rPr>
              <a:t>또 뭐 먹어야 할지 </a:t>
            </a:r>
          </a:p>
          <a:p>
            <a:pPr algn="ctr"/>
            <a:r>
              <a:rPr lang="en-US" sz="2000" kern="0" spc="-100" dirty="0">
                <a:solidFill>
                  <a:srgbClr val="FFFFFF"/>
                </a:solidFill>
                <a:latin typeface="210 OmniGothic 030" pitchFamily="34" charset="0"/>
                <a:cs typeface="210 OmniGothic 030" pitchFamily="34" charset="0"/>
              </a:rPr>
              <a:t>매일 고민하는 게 </a:t>
            </a:r>
          </a:p>
          <a:p>
            <a:pPr algn="ctr"/>
            <a:r>
              <a:rPr lang="en-US" sz="2000" kern="0" spc="-100" dirty="0">
                <a:solidFill>
                  <a:srgbClr val="FFFFFF"/>
                </a:solidFill>
                <a:latin typeface="210 OmniGothic 030" pitchFamily="34" charset="0"/>
                <a:cs typeface="210 OmniGothic 030" pitchFamily="34" charset="0"/>
              </a:rPr>
              <a:t>숙제 같아요.. "</a:t>
            </a:r>
            <a:endParaRPr lang="en-US" dirty="0"/>
          </a:p>
        </p:txBody>
      </p:sp>
      <p:grpSp>
        <p:nvGrpSpPr>
          <p:cNvPr id="1006" name="그룹 1006"/>
          <p:cNvGrpSpPr/>
          <p:nvPr/>
        </p:nvGrpSpPr>
        <p:grpSpPr>
          <a:xfrm>
            <a:off x="6886198" y="6790117"/>
            <a:ext cx="2287191" cy="545119"/>
            <a:chOff x="6886198" y="6790117"/>
            <a:chExt cx="2287191" cy="54511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886198" y="6790117"/>
              <a:ext cx="2287191" cy="545119"/>
            </a:xfrm>
            <a:prstGeom prst="rect">
              <a:avLst/>
            </a:prstGeom>
          </p:spPr>
        </p:pic>
      </p:grpSp>
      <p:sp>
        <p:nvSpPr>
          <p:cNvPr id="23" name="Object 23"/>
          <p:cNvSpPr txBox="1"/>
          <p:nvPr/>
        </p:nvSpPr>
        <p:spPr>
          <a:xfrm>
            <a:off x="6314402" y="6905781"/>
            <a:ext cx="3430787" cy="5441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kern="0" spc="-100" dirty="0">
                <a:solidFill>
                  <a:srgbClr val="FF9DA3"/>
                </a:solidFill>
                <a:latin typeface="210 OmniGothic 040" pitchFamily="34" charset="0"/>
                <a:cs typeface="210 OmniGothic 040" pitchFamily="34" charset="0"/>
              </a:rPr>
              <a:t>지나가는 1인</a:t>
            </a:r>
            <a:endParaRPr lang="en-US" dirty="0"/>
          </a:p>
        </p:txBody>
      </p:sp>
      <p:sp>
        <p:nvSpPr>
          <p:cNvPr id="24" name="Object 24"/>
          <p:cNvSpPr txBox="1"/>
          <p:nvPr/>
        </p:nvSpPr>
        <p:spPr>
          <a:xfrm>
            <a:off x="9461401" y="7603029"/>
            <a:ext cx="4489881" cy="132343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kern="0" spc="-100" dirty="0">
                <a:solidFill>
                  <a:srgbClr val="FFFFFF"/>
                </a:solidFill>
                <a:latin typeface="210 OmniGothic 030" pitchFamily="34" charset="0"/>
                <a:cs typeface="210 OmniGothic 030" pitchFamily="34" charset="0"/>
              </a:rPr>
              <a:t>"정해진 점심시간 내에서</a:t>
            </a:r>
          </a:p>
          <a:p>
            <a:pPr algn="ctr"/>
            <a:r>
              <a:rPr lang="en-US" sz="2000" kern="0" spc="-100" dirty="0">
                <a:solidFill>
                  <a:srgbClr val="FFFFFF"/>
                </a:solidFill>
                <a:latin typeface="210 OmniGothic 030" pitchFamily="34" charset="0"/>
                <a:cs typeface="210 OmniGothic 030" pitchFamily="34" charset="0"/>
              </a:rPr>
              <a:t>메뉴를 고민하는데 </a:t>
            </a:r>
          </a:p>
          <a:p>
            <a:pPr algn="ctr"/>
            <a:r>
              <a:rPr lang="en-US" sz="2000" kern="0" spc="-100" dirty="0">
                <a:solidFill>
                  <a:srgbClr val="FFFFFF"/>
                </a:solidFill>
                <a:latin typeface="210 OmniGothic 030" pitchFamily="34" charset="0"/>
                <a:cs typeface="210 OmniGothic 030" pitchFamily="34" charset="0"/>
              </a:rPr>
              <a:t>시간을 낭비하기엔</a:t>
            </a:r>
          </a:p>
          <a:p>
            <a:pPr algn="ctr"/>
            <a:r>
              <a:rPr lang="en-US" sz="2000" kern="0" spc="-100" dirty="0">
                <a:solidFill>
                  <a:srgbClr val="FFFFFF"/>
                </a:solidFill>
                <a:latin typeface="210 OmniGothic 030" pitchFamily="34" charset="0"/>
                <a:cs typeface="210 OmniGothic 030" pitchFamily="34" charset="0"/>
              </a:rPr>
              <a:t>시간이 </a:t>
            </a:r>
            <a:r>
              <a:rPr lang="en-US" sz="2000" kern="0" spc="-100" dirty="0" err="1">
                <a:solidFill>
                  <a:srgbClr val="FFFFFF"/>
                </a:solidFill>
                <a:latin typeface="210 OmniGothic 030" pitchFamily="34" charset="0"/>
                <a:cs typeface="210 OmniGothic 030" pitchFamily="34" charset="0"/>
              </a:rPr>
              <a:t>아까워요</a:t>
            </a:r>
            <a:r>
              <a:rPr lang="en-US" sz="2000" kern="0" spc="-100" dirty="0">
                <a:solidFill>
                  <a:srgbClr val="FFFFFF"/>
                </a:solidFill>
                <a:latin typeface="210 OmniGothic 030" pitchFamily="34" charset="0"/>
                <a:cs typeface="210 OmniGothic 030" pitchFamily="34" charset="0"/>
              </a:rPr>
              <a:t>.."</a:t>
            </a:r>
            <a:endParaRPr lang="en-US" dirty="0"/>
          </a:p>
        </p:txBody>
      </p:sp>
      <p:grpSp>
        <p:nvGrpSpPr>
          <p:cNvPr id="1007" name="그룹 1007"/>
          <p:cNvGrpSpPr/>
          <p:nvPr/>
        </p:nvGrpSpPr>
        <p:grpSpPr>
          <a:xfrm>
            <a:off x="10562756" y="6790117"/>
            <a:ext cx="2287191" cy="545119"/>
            <a:chOff x="10562756" y="6790117"/>
            <a:chExt cx="2287191" cy="545119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562756" y="6790117"/>
              <a:ext cx="2287191" cy="545119"/>
            </a:xfrm>
            <a:prstGeom prst="rect">
              <a:avLst/>
            </a:prstGeom>
          </p:spPr>
        </p:pic>
      </p:grpSp>
      <p:sp>
        <p:nvSpPr>
          <p:cNvPr id="28" name="Object 28"/>
          <p:cNvSpPr txBox="1"/>
          <p:nvPr/>
        </p:nvSpPr>
        <p:spPr>
          <a:xfrm>
            <a:off x="9990964" y="6905781"/>
            <a:ext cx="3430787" cy="5441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kern="0" spc="-100" dirty="0">
                <a:solidFill>
                  <a:srgbClr val="FF9DA3"/>
                </a:solidFill>
                <a:latin typeface="210 OmniGothic 040" pitchFamily="34" charset="0"/>
                <a:cs typeface="210 OmniGothic 040" pitchFamily="34" charset="0"/>
              </a:rPr>
              <a:t>곁에 있던 1인</a:t>
            </a:r>
            <a:endParaRPr lang="en-US" dirty="0"/>
          </a:p>
        </p:txBody>
      </p:sp>
      <p:sp>
        <p:nvSpPr>
          <p:cNvPr id="29" name="Object 29"/>
          <p:cNvSpPr txBox="1"/>
          <p:nvPr/>
        </p:nvSpPr>
        <p:spPr>
          <a:xfrm>
            <a:off x="13099877" y="7603029"/>
            <a:ext cx="4489881" cy="26869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kern="0" spc="-100" dirty="0">
                <a:solidFill>
                  <a:srgbClr val="FFFFFF"/>
                </a:solidFill>
                <a:latin typeface="210 OmniGothic 030" pitchFamily="34" charset="0"/>
                <a:cs typeface="210 OmniGothic 030" pitchFamily="34" charset="0"/>
              </a:rPr>
              <a:t>"메뉴도 메뉴지만</a:t>
            </a:r>
          </a:p>
          <a:p>
            <a:pPr algn="ctr"/>
            <a:r>
              <a:rPr lang="en-US" sz="2000" kern="0" spc="-100" dirty="0">
                <a:solidFill>
                  <a:srgbClr val="FFFFFF"/>
                </a:solidFill>
                <a:latin typeface="210 OmniGothic 030" pitchFamily="34" charset="0"/>
                <a:cs typeface="210 OmniGothic 030" pitchFamily="34" charset="0"/>
              </a:rPr>
              <a:t>근처에 있는 식당이</a:t>
            </a:r>
          </a:p>
          <a:p>
            <a:pPr algn="ctr"/>
            <a:r>
              <a:rPr lang="en-US" sz="2000" kern="0" spc="-100" dirty="0">
                <a:solidFill>
                  <a:srgbClr val="FFFFFF"/>
                </a:solidFill>
                <a:latin typeface="210 OmniGothic 030" pitchFamily="34" charset="0"/>
                <a:cs typeface="210 OmniGothic 030" pitchFamily="34" charset="0"/>
              </a:rPr>
              <a:t>뭐가 있는지 부터 </a:t>
            </a:r>
          </a:p>
          <a:p>
            <a:pPr algn="ctr"/>
            <a:r>
              <a:rPr lang="en-US" sz="2000" kern="0" spc="-100" dirty="0">
                <a:solidFill>
                  <a:srgbClr val="FFFFFF"/>
                </a:solidFill>
                <a:latin typeface="210 OmniGothic 030" pitchFamily="34" charset="0"/>
                <a:cs typeface="210 OmniGothic 030" pitchFamily="34" charset="0"/>
              </a:rPr>
              <a:t>찾아야하고 </a:t>
            </a:r>
          </a:p>
          <a:p>
            <a:pPr algn="ctr"/>
            <a:r>
              <a:rPr lang="en-US" sz="2000" kern="0" spc="-100" dirty="0">
                <a:solidFill>
                  <a:srgbClr val="FFFFFF"/>
                </a:solidFill>
                <a:latin typeface="210 OmniGothic 030" pitchFamily="34" charset="0"/>
                <a:cs typeface="210 OmniGothic 030" pitchFamily="34" charset="0"/>
              </a:rPr>
              <a:t>매번 가던데만 가면 질리죠.."</a:t>
            </a:r>
            <a:endParaRPr lang="en-US" dirty="0"/>
          </a:p>
        </p:txBody>
      </p:sp>
      <p:grpSp>
        <p:nvGrpSpPr>
          <p:cNvPr id="1008" name="그룹 1008"/>
          <p:cNvGrpSpPr/>
          <p:nvPr/>
        </p:nvGrpSpPr>
        <p:grpSpPr>
          <a:xfrm>
            <a:off x="14201218" y="6790117"/>
            <a:ext cx="2287191" cy="545119"/>
            <a:chOff x="14201218" y="6790117"/>
            <a:chExt cx="2287191" cy="545119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201218" y="6790117"/>
              <a:ext cx="2287191" cy="545119"/>
            </a:xfrm>
            <a:prstGeom prst="rect">
              <a:avLst/>
            </a:prstGeom>
          </p:spPr>
        </p:pic>
      </p:grpSp>
      <p:sp>
        <p:nvSpPr>
          <p:cNvPr id="33" name="Object 33"/>
          <p:cNvSpPr txBox="1"/>
          <p:nvPr/>
        </p:nvSpPr>
        <p:spPr>
          <a:xfrm>
            <a:off x="13629440" y="6905781"/>
            <a:ext cx="3430787" cy="5441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kern="0" spc="-100" dirty="0">
                <a:solidFill>
                  <a:srgbClr val="FF9DA3"/>
                </a:solidFill>
                <a:latin typeface="210 OmniGothic 040" pitchFamily="34" charset="0"/>
                <a:cs typeface="210 OmniGothic 040" pitchFamily="34" charset="0"/>
              </a:rPr>
              <a:t>공부하던 1인</a:t>
            </a:r>
            <a:endParaRPr lang="en-US" dirty="0"/>
          </a:p>
        </p:txBody>
      </p:sp>
      <p:grpSp>
        <p:nvGrpSpPr>
          <p:cNvPr id="1009" name="그룹 1009"/>
          <p:cNvGrpSpPr/>
          <p:nvPr/>
        </p:nvGrpSpPr>
        <p:grpSpPr>
          <a:xfrm>
            <a:off x="1648347" y="5242703"/>
            <a:ext cx="4038095" cy="4200000"/>
            <a:chOff x="1648347" y="5242703"/>
            <a:chExt cx="4038095" cy="4200000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48347" y="5242703"/>
              <a:ext cx="4038095" cy="420000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340454" y="2810685"/>
            <a:ext cx="3314286" cy="6913335"/>
            <a:chOff x="6340454" y="2810685"/>
            <a:chExt cx="3314286" cy="6913335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340454" y="2810685"/>
              <a:ext cx="3314286" cy="691333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0025534" y="2810685"/>
            <a:ext cx="3314286" cy="6913335"/>
            <a:chOff x="10025534" y="2810685"/>
            <a:chExt cx="3314286" cy="6913335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025534" y="2810685"/>
              <a:ext cx="3314286" cy="6913335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3719804" y="2810685"/>
            <a:ext cx="3314286" cy="6913335"/>
            <a:chOff x="13719804" y="2810685"/>
            <a:chExt cx="3314286" cy="6913335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719804" y="2810685"/>
              <a:ext cx="3314286" cy="6913335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19048"/>
            <a:ext cx="5760091" cy="10304762"/>
            <a:chOff x="0" y="-19048"/>
            <a:chExt cx="5760091" cy="10304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19048"/>
              <a:ext cx="5760091" cy="10304762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322638" y="795213"/>
            <a:ext cx="5461394" cy="3699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400" dirty="0">
                <a:solidFill>
                  <a:srgbClr val="FF9DA3"/>
                </a:solidFill>
                <a:latin typeface="Gmarket Sans Medium" pitchFamily="34" charset="0"/>
                <a:cs typeface="Gmarket Sans Medium" pitchFamily="34" charset="0"/>
              </a:rPr>
              <a:t>2040 미리컴퍼니 하계 워크샵</a:t>
            </a:r>
            <a:endParaRPr lang="en-US" dirty="0"/>
          </a:p>
        </p:txBody>
      </p:sp>
      <p:sp>
        <p:nvSpPr>
          <p:cNvPr id="6" name="Object 6"/>
          <p:cNvSpPr txBox="1"/>
          <p:nvPr/>
        </p:nvSpPr>
        <p:spPr>
          <a:xfrm>
            <a:off x="6588545" y="2895780"/>
            <a:ext cx="5316542" cy="17142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200" dirty="0">
                <a:solidFill>
                  <a:srgbClr val="FF9DA3"/>
                </a:solidFill>
                <a:latin typeface="210 OmniGothic 050" pitchFamily="34" charset="0"/>
                <a:cs typeface="210 OmniGothic 050" pitchFamily="34" charset="0"/>
              </a:rPr>
              <a:t>짧은 점심시간은</a:t>
            </a:r>
          </a:p>
          <a:p>
            <a:r>
              <a:rPr lang="en-US" sz="3200" dirty="0">
                <a:solidFill>
                  <a:srgbClr val="FF9DA3"/>
                </a:solidFill>
                <a:latin typeface="210 OmniGothic 050" pitchFamily="34" charset="0"/>
                <a:cs typeface="210 OmniGothic 050" pitchFamily="34" charset="0"/>
              </a:rPr>
              <a:t>소중하게</a:t>
            </a:r>
            <a:endParaRPr lang="en-US" dirty="0"/>
          </a:p>
        </p:txBody>
      </p:sp>
      <p:sp>
        <p:nvSpPr>
          <p:cNvPr id="7" name="Object 7"/>
          <p:cNvSpPr txBox="1"/>
          <p:nvPr/>
        </p:nvSpPr>
        <p:spPr>
          <a:xfrm>
            <a:off x="6588545" y="4307600"/>
            <a:ext cx="8830369" cy="796765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300" dirty="0">
                <a:solidFill>
                  <a:srgbClr val="595959"/>
                </a:solidFill>
                <a:latin typeface="210 OmniGothic 030" pitchFamily="34" charset="0"/>
                <a:cs typeface="210 OmniGothic 030" pitchFamily="34" charset="0"/>
              </a:rPr>
              <a:t>무얼 먹을지, 어디로 갈지 고민하느라</a:t>
            </a:r>
          </a:p>
          <a:p>
            <a:r>
              <a:rPr lang="en-US" sz="2300" dirty="0">
                <a:solidFill>
                  <a:srgbClr val="595959"/>
                </a:solidFill>
                <a:latin typeface="210 OmniGothic 030" pitchFamily="34" charset="0"/>
                <a:cs typeface="210 OmniGothic 030" pitchFamily="34" charset="0"/>
              </a:rPr>
              <a:t>시간을 조금이라도 더 흘려보내기엔</a:t>
            </a:r>
          </a:p>
          <a:p>
            <a:r>
              <a:rPr lang="en-US" sz="2300" dirty="0">
                <a:solidFill>
                  <a:srgbClr val="595959"/>
                </a:solidFill>
                <a:latin typeface="210 OmniGothic 030" pitchFamily="34" charset="0"/>
                <a:cs typeface="210 OmniGothic 030" pitchFamily="34" charset="0"/>
              </a:rPr>
              <a:t>우리의 점심시간은 너무 소중하다.</a:t>
            </a:r>
          </a:p>
          <a:p>
            <a:r>
              <a:rPr lang="en-US" sz="2300" dirty="0">
                <a:solidFill>
                  <a:srgbClr val="595959"/>
                </a:solidFill>
                <a:latin typeface="210 OmniGothic 030" pitchFamily="34" charset="0"/>
                <a:cs typeface="210 OmniGothic 030" pitchFamily="34" charset="0"/>
              </a:rPr>
              <a:t> </a:t>
            </a:r>
          </a:p>
          <a:p>
            <a:r>
              <a:rPr lang="en-US" sz="2300" dirty="0">
                <a:solidFill>
                  <a:srgbClr val="595959"/>
                </a:solidFill>
                <a:latin typeface="210 OmniGothic 030" pitchFamily="34" charset="0"/>
                <a:cs typeface="210 OmniGothic 030" pitchFamily="34" charset="0"/>
              </a:rPr>
              <a:t>더이상 숙제처럼 스트레스 받지말고</a:t>
            </a:r>
          </a:p>
          <a:p>
            <a:r>
              <a:rPr lang="en-US" sz="2300" dirty="0">
                <a:solidFill>
                  <a:srgbClr val="595959"/>
                </a:solidFill>
                <a:latin typeface="210 OmniGothic 030" pitchFamily="34" charset="0"/>
                <a:cs typeface="210 OmniGothic 030" pitchFamily="34" charset="0"/>
              </a:rPr>
              <a:t>신속하고 간단하게</a:t>
            </a:r>
          </a:p>
          <a:p>
            <a:r>
              <a:rPr lang="en-US" sz="2300" dirty="0">
                <a:solidFill>
                  <a:srgbClr val="595959"/>
                </a:solidFill>
                <a:latin typeface="210 OmniGothic 030" pitchFamily="34" charset="0"/>
                <a:cs typeface="210 OmniGothic 030" pitchFamily="34" charset="0"/>
              </a:rPr>
              <a:t>내가 원하는 위치 주변에서</a:t>
            </a:r>
          </a:p>
          <a:p>
            <a:r>
              <a:rPr lang="en-US" sz="2300" dirty="0">
                <a:solidFill>
                  <a:srgbClr val="595959"/>
                </a:solidFill>
                <a:latin typeface="210 OmniGothic 030" pitchFamily="34" charset="0"/>
                <a:cs typeface="210 OmniGothic 030" pitchFamily="34" charset="0"/>
              </a:rPr>
              <a:t>메뉴를 추천받자</a:t>
            </a:r>
          </a:p>
          <a:p>
            <a:endParaRPr lang="en-US" sz="2300" dirty="0">
              <a:solidFill>
                <a:srgbClr val="595959"/>
              </a:solidFill>
              <a:latin typeface="210 OmniGothic 030" pitchFamily="34" charset="0"/>
              <a:cs typeface="210 OmniGothic 030" pitchFamily="34" charset="0"/>
            </a:endParaRPr>
          </a:p>
          <a:p>
            <a:r>
              <a:rPr lang="en-US" sz="2300" dirty="0">
                <a:solidFill>
                  <a:srgbClr val="595959"/>
                </a:solidFill>
                <a:latin typeface="210 OmniGothic 030" pitchFamily="34" charset="0"/>
                <a:cs typeface="210 OmniGothic 030" pitchFamily="34" charset="0"/>
              </a:rPr>
              <a:t>(메뉴가 맘에 들지 않는다면</a:t>
            </a:r>
          </a:p>
          <a:p>
            <a:r>
              <a:rPr lang="en-US" sz="2300" dirty="0">
                <a:solidFill>
                  <a:srgbClr val="595959"/>
                </a:solidFill>
                <a:latin typeface="210 OmniGothic 030" pitchFamily="34" charset="0"/>
                <a:cs typeface="210 OmniGothic 030" pitchFamily="34" charset="0"/>
              </a:rPr>
              <a:t>마음에 들 때까지 돌리는 건..안 비밀!)</a:t>
            </a:r>
          </a:p>
          <a:p>
            <a:endParaRPr lang="en-US" sz="2300" dirty="0">
              <a:solidFill>
                <a:srgbClr val="595959"/>
              </a:solidFill>
              <a:latin typeface="210 OmniGothic 030" pitchFamily="34" charset="0"/>
              <a:cs typeface="210 OmniGothic 030" pitchFamily="34" charset="0"/>
            </a:endParaRPr>
          </a:p>
          <a:p>
            <a:r>
              <a:rPr lang="en-US" sz="2300" dirty="0">
                <a:solidFill>
                  <a:srgbClr val="595959"/>
                </a:solidFill>
                <a:latin typeface="210 OmniGothic 030" pitchFamily="34" charset="0"/>
                <a:cs typeface="210 OmniGothic 030" pitchFamily="34" charset="0"/>
              </a:rPr>
              <a:t>+ 날씨에 따라 메뉴를 추천해주기도 한다고~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5760091" y="1199738"/>
            <a:ext cx="11246767" cy="14689"/>
            <a:chOff x="5760091" y="1199738"/>
            <a:chExt cx="11246767" cy="1468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60091" y="1199738"/>
              <a:ext cx="11246767" cy="14689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1322638" y="780928"/>
            <a:ext cx="5461394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600" b="1" dirty="0" err="1">
                <a:solidFill>
                  <a:srgbClr val="FFFFFF"/>
                </a:solidFill>
                <a:latin typeface="Gmarket Sans Medium" pitchFamily="34" charset="0"/>
                <a:cs typeface="Gmarket Sans Medium" pitchFamily="34" charset="0"/>
              </a:rPr>
              <a:t>코딩</a:t>
            </a:r>
            <a:r>
              <a:rPr lang="en-US" sz="1600" b="1" dirty="0">
                <a:solidFill>
                  <a:srgbClr val="FFFFFF"/>
                </a:solidFill>
                <a:latin typeface="Gmarket Sans Medium" pitchFamily="34" charset="0"/>
                <a:cs typeface="Gmarket Sans Medium" pitchFamily="34" charset="0"/>
              </a:rPr>
              <a:t> </a:t>
            </a:r>
            <a:r>
              <a:rPr lang="ko-KR" altLang="en-US" sz="1600" b="1" dirty="0" err="1">
                <a:solidFill>
                  <a:srgbClr val="FFFFFF"/>
                </a:solidFill>
                <a:latin typeface="Gmarket Sans Medium" pitchFamily="34" charset="0"/>
                <a:cs typeface="Gmarket Sans Medium" pitchFamily="34" charset="0"/>
              </a:rPr>
              <a:t>마싯</a:t>
            </a:r>
            <a:r>
              <a:rPr lang="en-US" sz="1600" b="1" dirty="0">
                <a:solidFill>
                  <a:srgbClr val="FFFFFF"/>
                </a:solidFill>
                <a:latin typeface="Gmarket Sans Medium" pitchFamily="34" charset="0"/>
                <a:cs typeface="Gmarket Sans Medium" pitchFamily="34" charset="0"/>
              </a:rPr>
              <a:t>당</a:t>
            </a:r>
            <a:endParaRPr lang="en-US" b="1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1291011" y="1181598"/>
            <a:ext cx="4469080" cy="14689"/>
            <a:chOff x="1291011" y="1181598"/>
            <a:chExt cx="4469080" cy="1468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91011" y="1181598"/>
              <a:ext cx="4469080" cy="14689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1879248" y="1833429"/>
            <a:ext cx="5258004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000" b="1" kern="0" spc="-200" dirty="0">
                <a:solidFill>
                  <a:srgbClr val="FFFFFF"/>
                </a:solidFill>
                <a:latin typeface="210 OmniGothic 050" pitchFamily="34" charset="0"/>
                <a:cs typeface="210 OmniGothic 050" pitchFamily="34" charset="0"/>
              </a:rPr>
              <a:t>개발 동기</a:t>
            </a:r>
            <a:endParaRPr lang="en-US" b="1" dirty="0"/>
          </a:p>
        </p:txBody>
      </p:sp>
      <p:grpSp>
        <p:nvGrpSpPr>
          <p:cNvPr id="1004" name="그룹 1004"/>
          <p:cNvGrpSpPr/>
          <p:nvPr/>
        </p:nvGrpSpPr>
        <p:grpSpPr>
          <a:xfrm>
            <a:off x="12287810" y="4307600"/>
            <a:ext cx="7304762" cy="6638095"/>
            <a:chOff x="12287810" y="4307600"/>
            <a:chExt cx="7304762" cy="663809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287810" y="4307600"/>
              <a:ext cx="7304762" cy="663809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685979" y="1833429"/>
            <a:ext cx="2133333" cy="2352381"/>
            <a:chOff x="14685979" y="1833429"/>
            <a:chExt cx="2133333" cy="235238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685979" y="1833429"/>
              <a:ext cx="2133333" cy="2352381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E5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2533333"/>
            <a:chOff x="0" y="0"/>
            <a:chExt cx="18285714" cy="253333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2533333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13642236" y="2931176"/>
            <a:ext cx="4352381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800" b="1" dirty="0">
                <a:solidFill>
                  <a:srgbClr val="373535"/>
                </a:solidFill>
                <a:latin typeface="210 OmniGothic 040" pitchFamily="34" charset="0"/>
              </a:rPr>
              <a:t>기상청 오픈 </a:t>
            </a:r>
            <a:r>
              <a:rPr lang="en-US" altLang="ko-KR" sz="2800" b="1" dirty="0">
                <a:solidFill>
                  <a:srgbClr val="373535"/>
                </a:solidFill>
                <a:latin typeface="210 OmniGothic 040" pitchFamily="34" charset="0"/>
              </a:rPr>
              <a:t>API</a:t>
            </a:r>
            <a:r>
              <a:rPr lang="ko-KR" altLang="en-US" sz="2800" b="1" dirty="0">
                <a:solidFill>
                  <a:srgbClr val="373535"/>
                </a:solidFill>
                <a:latin typeface="210 OmniGothic 040" pitchFamily="34" charset="0"/>
              </a:rPr>
              <a:t>를 활용</a:t>
            </a:r>
            <a:endParaRPr lang="en-US" altLang="ko-KR" sz="2800" b="1" dirty="0">
              <a:solidFill>
                <a:srgbClr val="373535"/>
              </a:solidFill>
              <a:latin typeface="210 OmniGothic 040" pitchFamily="34" charset="0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1278857" y="1199738"/>
            <a:ext cx="15728001" cy="14689"/>
            <a:chOff x="1278857" y="1199738"/>
            <a:chExt cx="15728001" cy="1468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78857" y="1199738"/>
              <a:ext cx="15728001" cy="14689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1322638" y="780928"/>
            <a:ext cx="5461394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600" b="1" dirty="0">
                <a:solidFill>
                  <a:srgbClr val="FF9DA3"/>
                </a:solidFill>
                <a:latin typeface="Gmarket Sans Medium" pitchFamily="34" charset="0"/>
              </a:rPr>
              <a:t>코딩 </a:t>
            </a:r>
            <a:r>
              <a:rPr lang="ko-KR" altLang="en-US" sz="1600" b="1" dirty="0" err="1">
                <a:solidFill>
                  <a:srgbClr val="FF9DA3"/>
                </a:solidFill>
                <a:latin typeface="Gmarket Sans Medium" pitchFamily="34" charset="0"/>
              </a:rPr>
              <a:t>마싯당</a:t>
            </a:r>
            <a:endParaRPr lang="en-US" b="1" dirty="0"/>
          </a:p>
        </p:txBody>
      </p:sp>
      <p:sp>
        <p:nvSpPr>
          <p:cNvPr id="12" name="Object 12"/>
          <p:cNvSpPr txBox="1"/>
          <p:nvPr/>
        </p:nvSpPr>
        <p:spPr>
          <a:xfrm>
            <a:off x="1313114" y="1451400"/>
            <a:ext cx="14379813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000" b="1" kern="0" spc="-200" dirty="0">
                <a:solidFill>
                  <a:srgbClr val="FF9DA3"/>
                </a:solidFill>
                <a:latin typeface="210 OmniGothic 050" pitchFamily="34" charset="0"/>
                <a:cs typeface="210 OmniGothic 050" pitchFamily="34" charset="0"/>
              </a:rPr>
              <a:t>웹페이지 소개</a:t>
            </a:r>
            <a:endParaRPr lang="en-US" b="1" dirty="0"/>
          </a:p>
        </p:txBody>
      </p:sp>
      <p:grpSp>
        <p:nvGrpSpPr>
          <p:cNvPr id="1006" name="그룹 1006"/>
          <p:cNvGrpSpPr/>
          <p:nvPr/>
        </p:nvGrpSpPr>
        <p:grpSpPr>
          <a:xfrm>
            <a:off x="13822936" y="6583219"/>
            <a:ext cx="4352381" cy="4504762"/>
            <a:chOff x="11187646" y="6706397"/>
            <a:chExt cx="4352381" cy="4504762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187646" y="6706397"/>
              <a:ext cx="4352381" cy="4504762"/>
            </a:xfrm>
            <a:prstGeom prst="rect">
              <a:avLst/>
            </a:prstGeom>
          </p:spPr>
        </p:pic>
      </p:grpSp>
      <p:pic>
        <p:nvPicPr>
          <p:cNvPr id="18" name="그림 17">
            <a:extLst>
              <a:ext uri="{FF2B5EF4-FFF2-40B4-BE49-F238E27FC236}">
                <a16:creationId xmlns:a16="http://schemas.microsoft.com/office/drawing/2014/main" id="{965C763C-9AAC-4EDD-D237-A979BD8F5A8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486" y="2770306"/>
            <a:ext cx="11520000" cy="7275316"/>
          </a:xfrm>
          <a:prstGeom prst="rect">
            <a:avLst/>
          </a:prstGeom>
          <a:effectLst>
            <a:softEdge rad="114300"/>
          </a:effectLst>
        </p:spPr>
      </p:pic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CC151F6E-56AF-9C74-B247-BE0327451876}"/>
              </a:ext>
            </a:extLst>
          </p:cNvPr>
          <p:cNvCxnSpPr>
            <a:cxnSpLocks/>
          </p:cNvCxnSpPr>
          <p:nvPr/>
        </p:nvCxnSpPr>
        <p:spPr>
          <a:xfrm flipV="1">
            <a:off x="8610600" y="3733071"/>
            <a:ext cx="4780637" cy="33720"/>
          </a:xfrm>
          <a:prstGeom prst="straightConnector1">
            <a:avLst/>
          </a:prstGeom>
          <a:ln>
            <a:solidFill>
              <a:srgbClr val="FF9DA3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941777F9-C98F-393D-1F5A-4768F869B2FC}"/>
              </a:ext>
            </a:extLst>
          </p:cNvPr>
          <p:cNvCxnSpPr>
            <a:cxnSpLocks/>
          </p:cNvCxnSpPr>
          <p:nvPr/>
        </p:nvCxnSpPr>
        <p:spPr>
          <a:xfrm flipV="1">
            <a:off x="11870233" y="4966529"/>
            <a:ext cx="1388567" cy="272860"/>
          </a:xfrm>
          <a:prstGeom prst="straightConnector1">
            <a:avLst/>
          </a:prstGeom>
          <a:ln>
            <a:solidFill>
              <a:srgbClr val="FF9DA3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1" name="Object 44">
            <a:extLst>
              <a:ext uri="{FF2B5EF4-FFF2-40B4-BE49-F238E27FC236}">
                <a16:creationId xmlns:a16="http://schemas.microsoft.com/office/drawing/2014/main" id="{2B6FF954-859B-C1AA-0ED1-FDC84EEC9B11}"/>
              </a:ext>
            </a:extLst>
          </p:cNvPr>
          <p:cNvSpPr txBox="1"/>
          <p:nvPr/>
        </p:nvSpPr>
        <p:spPr>
          <a:xfrm>
            <a:off x="13391237" y="3637019"/>
            <a:ext cx="4603380" cy="31700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000" dirty="0"/>
              <a:t>▷</a:t>
            </a:r>
            <a:r>
              <a:rPr lang="en-US" sz="2000" dirty="0"/>
              <a:t> </a:t>
            </a:r>
            <a:r>
              <a:rPr lang="ko-KR" altLang="en-US" sz="2000" dirty="0"/>
              <a:t>오늘의 날씨 우측에 </a:t>
            </a:r>
            <a:r>
              <a:rPr lang="ko-KR" altLang="en-US" sz="2000" b="1" dirty="0"/>
              <a:t>아이콘</a:t>
            </a:r>
            <a:r>
              <a:rPr lang="ko-KR" altLang="en-US" sz="2000" dirty="0"/>
              <a:t>을 통해</a:t>
            </a:r>
            <a:endParaRPr lang="en-US" altLang="ko-KR" sz="2000" dirty="0"/>
          </a:p>
          <a:p>
            <a:r>
              <a:rPr lang="ko-KR" altLang="en-US" sz="2000" dirty="0"/>
              <a:t>     현재 날씨를 시각화 함</a:t>
            </a:r>
            <a:endParaRPr lang="en-US" altLang="ko-KR" sz="2000" dirty="0"/>
          </a:p>
          <a:p>
            <a:endParaRPr lang="en-US" sz="2000" dirty="0"/>
          </a:p>
          <a:p>
            <a:r>
              <a:rPr lang="ko-KR" altLang="en-US" sz="2000" dirty="0"/>
              <a:t>▶ </a:t>
            </a:r>
            <a:r>
              <a:rPr lang="ko-KR" altLang="en-US" sz="2000" b="1" dirty="0"/>
              <a:t>배경 이미지</a:t>
            </a:r>
            <a:r>
              <a:rPr lang="ko-KR" altLang="en-US" sz="2000" dirty="0"/>
              <a:t>를 통해 </a:t>
            </a:r>
            <a:endParaRPr lang="en-US" altLang="ko-KR" sz="2000" dirty="0"/>
          </a:p>
          <a:p>
            <a:r>
              <a:rPr lang="ko-KR" altLang="en-US" sz="2000" dirty="0"/>
              <a:t>     현재 날씨를 시각화 함 </a:t>
            </a:r>
            <a:endParaRPr lang="en-US" altLang="ko-KR" sz="2000" dirty="0"/>
          </a:p>
          <a:p>
            <a:endParaRPr lang="en-US" sz="2000" dirty="0"/>
          </a:p>
          <a:p>
            <a:r>
              <a:rPr lang="ko-KR" altLang="en-US" sz="2000" dirty="0"/>
              <a:t>▷ </a:t>
            </a:r>
            <a:r>
              <a:rPr lang="ko-KR" altLang="en-US" sz="2000" b="1" dirty="0"/>
              <a:t>날씨에 따라 </a:t>
            </a:r>
            <a:r>
              <a:rPr lang="ko-KR" altLang="en-US" sz="2000" dirty="0"/>
              <a:t>특정 메뉴에 </a:t>
            </a:r>
            <a:endParaRPr lang="en-US" altLang="ko-KR" sz="2000" dirty="0"/>
          </a:p>
          <a:p>
            <a:r>
              <a:rPr lang="ko-KR" altLang="en-US" sz="2000" dirty="0"/>
              <a:t>     </a:t>
            </a:r>
            <a:r>
              <a:rPr lang="ko-KR" altLang="en-US" sz="2000" b="1" dirty="0"/>
              <a:t>가산점</a:t>
            </a:r>
            <a:r>
              <a:rPr lang="ko-KR" altLang="en-US" sz="2000" dirty="0"/>
              <a:t>을 주어 </a:t>
            </a:r>
            <a:endParaRPr lang="en-US" altLang="ko-KR" sz="2000" dirty="0"/>
          </a:p>
          <a:p>
            <a:r>
              <a:rPr lang="en-US" altLang="ko-KR" sz="2000" dirty="0"/>
              <a:t>     </a:t>
            </a:r>
            <a:r>
              <a:rPr lang="ko-KR" altLang="en-US" sz="2000" dirty="0"/>
              <a:t>추천 우선순위를 높임</a:t>
            </a:r>
            <a:endParaRPr lang="en-US" sz="2000" dirty="0"/>
          </a:p>
          <a:p>
            <a:pPr algn="ctr"/>
            <a:endParaRPr lang="en-US" sz="2000" dirty="0"/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DB7E22C3-CB31-EC3C-E828-B57BA5181A3D}"/>
              </a:ext>
            </a:extLst>
          </p:cNvPr>
          <p:cNvCxnSpPr>
            <a:cxnSpLocks/>
          </p:cNvCxnSpPr>
          <p:nvPr/>
        </p:nvCxnSpPr>
        <p:spPr>
          <a:xfrm flipV="1">
            <a:off x="10363200" y="5981700"/>
            <a:ext cx="3028037" cy="3081976"/>
          </a:xfrm>
          <a:prstGeom prst="straightConnector1">
            <a:avLst/>
          </a:prstGeom>
          <a:ln>
            <a:solidFill>
              <a:srgbClr val="FF9DA3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5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2533333"/>
            <a:chOff x="0" y="0"/>
            <a:chExt cx="18285714" cy="253333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2533333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13642236" y="2959042"/>
            <a:ext cx="4352381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800" b="1" dirty="0">
                <a:solidFill>
                  <a:srgbClr val="373535"/>
                </a:solidFill>
                <a:latin typeface="210 OmniGothic 040" pitchFamily="34" charset="0"/>
              </a:rPr>
              <a:t>카카오 오픈 </a:t>
            </a:r>
            <a:r>
              <a:rPr lang="en-US" altLang="ko-KR" sz="2800" b="1" dirty="0">
                <a:solidFill>
                  <a:srgbClr val="373535"/>
                </a:solidFill>
                <a:latin typeface="210 OmniGothic 040" pitchFamily="34" charset="0"/>
              </a:rPr>
              <a:t>API</a:t>
            </a:r>
            <a:r>
              <a:rPr lang="ko-KR" altLang="en-US" sz="2800" b="1" dirty="0">
                <a:solidFill>
                  <a:srgbClr val="373535"/>
                </a:solidFill>
                <a:latin typeface="210 OmniGothic 040" pitchFamily="34" charset="0"/>
              </a:rPr>
              <a:t>를 활용</a:t>
            </a:r>
            <a:endParaRPr lang="en-US" altLang="ko-KR" sz="2800" b="1" dirty="0">
              <a:solidFill>
                <a:srgbClr val="373535"/>
              </a:solidFill>
              <a:latin typeface="210 OmniGothic 040" pitchFamily="34" charset="0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1278857" y="1199738"/>
            <a:ext cx="15728001" cy="14689"/>
            <a:chOff x="1278857" y="1199738"/>
            <a:chExt cx="15728001" cy="1468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78857" y="1199738"/>
              <a:ext cx="15728001" cy="14689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1322638" y="780928"/>
            <a:ext cx="5461394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600" b="1" dirty="0">
                <a:solidFill>
                  <a:srgbClr val="FF9DA3"/>
                </a:solidFill>
                <a:latin typeface="Gmarket Sans Medium" pitchFamily="34" charset="0"/>
              </a:rPr>
              <a:t>코딩 </a:t>
            </a:r>
            <a:r>
              <a:rPr lang="ko-KR" altLang="en-US" sz="1600" b="1" dirty="0" err="1">
                <a:solidFill>
                  <a:srgbClr val="FF9DA3"/>
                </a:solidFill>
                <a:latin typeface="Gmarket Sans Medium" pitchFamily="34" charset="0"/>
              </a:rPr>
              <a:t>마싯당</a:t>
            </a:r>
            <a:endParaRPr lang="en-US" b="1" dirty="0"/>
          </a:p>
        </p:txBody>
      </p:sp>
      <p:sp>
        <p:nvSpPr>
          <p:cNvPr id="12" name="Object 12"/>
          <p:cNvSpPr txBox="1"/>
          <p:nvPr/>
        </p:nvSpPr>
        <p:spPr>
          <a:xfrm>
            <a:off x="1313114" y="1451400"/>
            <a:ext cx="14379813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000" b="1" kern="0" spc="-200" dirty="0">
                <a:solidFill>
                  <a:srgbClr val="FF9DA3"/>
                </a:solidFill>
                <a:latin typeface="210 OmniGothic 050" pitchFamily="34" charset="0"/>
                <a:cs typeface="210 OmniGothic 050" pitchFamily="34" charset="0"/>
              </a:rPr>
              <a:t>웹페이지 소개</a:t>
            </a:r>
            <a:endParaRPr lang="en-US" b="1" dirty="0"/>
          </a:p>
        </p:txBody>
      </p:sp>
      <p:grpSp>
        <p:nvGrpSpPr>
          <p:cNvPr id="1006" name="그룹 1006"/>
          <p:cNvGrpSpPr/>
          <p:nvPr/>
        </p:nvGrpSpPr>
        <p:grpSpPr>
          <a:xfrm>
            <a:off x="13822936" y="6583219"/>
            <a:ext cx="4352381" cy="4504762"/>
            <a:chOff x="11187646" y="6706397"/>
            <a:chExt cx="4352381" cy="4504762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187646" y="6706397"/>
              <a:ext cx="4352381" cy="4504762"/>
            </a:xfrm>
            <a:prstGeom prst="rect">
              <a:avLst/>
            </a:prstGeom>
          </p:spPr>
        </p:pic>
      </p:grpSp>
      <p:sp>
        <p:nvSpPr>
          <p:cNvPr id="31" name="Object 44">
            <a:extLst>
              <a:ext uri="{FF2B5EF4-FFF2-40B4-BE49-F238E27FC236}">
                <a16:creationId xmlns:a16="http://schemas.microsoft.com/office/drawing/2014/main" id="{2B6FF954-859B-C1AA-0ED1-FDC84EEC9B11}"/>
              </a:ext>
            </a:extLst>
          </p:cNvPr>
          <p:cNvSpPr txBox="1"/>
          <p:nvPr/>
        </p:nvSpPr>
        <p:spPr>
          <a:xfrm>
            <a:off x="13391237" y="3637019"/>
            <a:ext cx="4603380" cy="25545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000" dirty="0"/>
              <a:t>▷</a:t>
            </a:r>
            <a:r>
              <a:rPr lang="en-US" sz="2000" dirty="0"/>
              <a:t> </a:t>
            </a:r>
            <a:r>
              <a:rPr lang="ko-KR" altLang="en-US" sz="2000" b="1" dirty="0"/>
              <a:t>기본 설정</a:t>
            </a:r>
            <a:r>
              <a:rPr lang="ko-KR" altLang="en-US" sz="2000" dirty="0"/>
              <a:t>으로 </a:t>
            </a:r>
            <a:r>
              <a:rPr lang="ko-KR" altLang="en-US" sz="2000" b="1" dirty="0"/>
              <a:t>근처 위치 </a:t>
            </a:r>
            <a:r>
              <a:rPr lang="ko-KR" altLang="en-US" sz="2000" dirty="0"/>
              <a:t>값을 받아와</a:t>
            </a:r>
            <a:endParaRPr lang="en-US" altLang="ko-KR" sz="2000" dirty="0"/>
          </a:p>
          <a:p>
            <a:r>
              <a:rPr lang="ko-KR" altLang="en-US" sz="2000" dirty="0"/>
              <a:t>     적용됨</a:t>
            </a:r>
            <a:endParaRPr lang="en-US" altLang="ko-KR" sz="2000" dirty="0"/>
          </a:p>
          <a:p>
            <a:endParaRPr lang="en-US" sz="2000" dirty="0"/>
          </a:p>
          <a:p>
            <a:r>
              <a:rPr lang="ko-KR" altLang="en-US" sz="2000" dirty="0"/>
              <a:t>▶ </a:t>
            </a:r>
            <a:r>
              <a:rPr lang="ko-KR" altLang="en-US" sz="2000" dirty="0" err="1"/>
              <a:t>메인의</a:t>
            </a:r>
            <a:r>
              <a:rPr lang="ko-KR" altLang="en-US" sz="2000" dirty="0"/>
              <a:t> 주소 입력란을 클릭할 경우</a:t>
            </a:r>
            <a:endParaRPr lang="en-US" altLang="ko-KR" sz="2000" dirty="0"/>
          </a:p>
          <a:p>
            <a:r>
              <a:rPr lang="en-US" altLang="ko-KR" sz="2000" dirty="0"/>
              <a:t>     </a:t>
            </a:r>
            <a:r>
              <a:rPr lang="ko-KR" altLang="en-US" sz="2000" dirty="0"/>
              <a:t>주소 검색창이 나타나며</a:t>
            </a:r>
            <a:r>
              <a:rPr lang="en-US" altLang="ko-KR" sz="2000" dirty="0"/>
              <a:t>,  </a:t>
            </a:r>
            <a:r>
              <a:rPr lang="ko-KR" altLang="en-US" sz="2000" b="1" dirty="0"/>
              <a:t>검색창에</a:t>
            </a:r>
            <a:endParaRPr lang="en-US" altLang="ko-KR" sz="2000" b="1" dirty="0"/>
          </a:p>
          <a:p>
            <a:r>
              <a:rPr lang="en-US" altLang="ko-KR" sz="2000" b="1" dirty="0"/>
              <a:t>     </a:t>
            </a:r>
            <a:r>
              <a:rPr lang="ko-KR" altLang="en-US" sz="2000" b="1" dirty="0"/>
              <a:t>주소를 입력</a:t>
            </a:r>
            <a:r>
              <a:rPr lang="ko-KR" altLang="en-US" sz="2000" dirty="0"/>
              <a:t>하면 </a:t>
            </a:r>
            <a:r>
              <a:rPr lang="ko-KR" altLang="en-US" sz="2000" b="1" dirty="0"/>
              <a:t>해당 주소지 표시</a:t>
            </a:r>
            <a:r>
              <a:rPr lang="en-US" altLang="ko-KR" sz="2000" dirty="0"/>
              <a:t>,</a:t>
            </a:r>
          </a:p>
          <a:p>
            <a:r>
              <a:rPr lang="en-US" altLang="ko-KR" sz="2000" dirty="0"/>
              <a:t>     </a:t>
            </a:r>
            <a:r>
              <a:rPr lang="ko-KR" altLang="en-US" sz="2000" dirty="0"/>
              <a:t>원하는 지점으로 </a:t>
            </a:r>
            <a:r>
              <a:rPr lang="ko-KR" altLang="en-US" sz="2000" b="1" dirty="0"/>
              <a:t>마커 이동 가능</a:t>
            </a:r>
            <a:endParaRPr lang="en-US" altLang="ko-KR" sz="2000" b="1" dirty="0"/>
          </a:p>
          <a:p>
            <a:r>
              <a:rPr lang="en-US" altLang="ko-KR" sz="2000" dirty="0"/>
              <a:t>     </a:t>
            </a:r>
            <a:r>
              <a:rPr lang="ko-KR" altLang="en-US" sz="2000" dirty="0"/>
              <a:t> </a:t>
            </a:r>
            <a:endParaRPr lang="en-US" altLang="ko-KR" sz="20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0EBB80E-F07C-00C3-5C88-744B2687204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070" y="2699658"/>
            <a:ext cx="11520000" cy="7437640"/>
          </a:xfrm>
          <a:prstGeom prst="rect">
            <a:avLst/>
          </a:prstGeom>
          <a:effectLst>
            <a:softEdge rad="114300"/>
          </a:effectLst>
        </p:spPr>
      </p:pic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941777F9-C98F-393D-1F5A-4768F869B2FC}"/>
              </a:ext>
            </a:extLst>
          </p:cNvPr>
          <p:cNvCxnSpPr>
            <a:cxnSpLocks/>
          </p:cNvCxnSpPr>
          <p:nvPr/>
        </p:nvCxnSpPr>
        <p:spPr>
          <a:xfrm flipV="1">
            <a:off x="8503020" y="5238127"/>
            <a:ext cx="4787884" cy="166325"/>
          </a:xfrm>
          <a:prstGeom prst="straightConnector1">
            <a:avLst/>
          </a:prstGeom>
          <a:ln>
            <a:solidFill>
              <a:srgbClr val="FF9DA3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CC151F6E-56AF-9C74-B247-BE0327451876}"/>
              </a:ext>
            </a:extLst>
          </p:cNvPr>
          <p:cNvCxnSpPr>
            <a:cxnSpLocks/>
          </p:cNvCxnSpPr>
          <p:nvPr/>
        </p:nvCxnSpPr>
        <p:spPr>
          <a:xfrm flipV="1">
            <a:off x="7049223" y="5404452"/>
            <a:ext cx="6276337" cy="1477134"/>
          </a:xfrm>
          <a:prstGeom prst="straightConnector1">
            <a:avLst/>
          </a:prstGeom>
          <a:ln>
            <a:solidFill>
              <a:srgbClr val="FF9DA3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1C39588-6F0B-A7DB-069D-CAF432A80B8B}"/>
              </a:ext>
            </a:extLst>
          </p:cNvPr>
          <p:cNvCxnSpPr>
            <a:cxnSpLocks/>
          </p:cNvCxnSpPr>
          <p:nvPr/>
        </p:nvCxnSpPr>
        <p:spPr>
          <a:xfrm flipV="1">
            <a:off x="9829800" y="3904343"/>
            <a:ext cx="3523343" cy="2153557"/>
          </a:xfrm>
          <a:prstGeom prst="straightConnector1">
            <a:avLst/>
          </a:prstGeom>
          <a:ln>
            <a:solidFill>
              <a:srgbClr val="FF9DA3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9781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5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2533333"/>
            <a:chOff x="0" y="0"/>
            <a:chExt cx="18285714" cy="253333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2533333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13516736" y="3001362"/>
            <a:ext cx="4352381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800" b="1" dirty="0">
                <a:solidFill>
                  <a:srgbClr val="373535"/>
                </a:solidFill>
                <a:latin typeface="210 OmniGothic 040" pitchFamily="34" charset="0"/>
              </a:rPr>
              <a:t>카카오 오픈 </a:t>
            </a:r>
            <a:r>
              <a:rPr lang="en-US" altLang="ko-KR" sz="2800" b="1" dirty="0">
                <a:solidFill>
                  <a:srgbClr val="373535"/>
                </a:solidFill>
                <a:latin typeface="210 OmniGothic 040" pitchFamily="34" charset="0"/>
              </a:rPr>
              <a:t>API</a:t>
            </a:r>
            <a:r>
              <a:rPr lang="ko-KR" altLang="en-US" sz="2800" b="1" dirty="0">
                <a:solidFill>
                  <a:srgbClr val="373535"/>
                </a:solidFill>
                <a:latin typeface="210 OmniGothic 040" pitchFamily="34" charset="0"/>
              </a:rPr>
              <a:t>를 활용</a:t>
            </a:r>
            <a:endParaRPr lang="en-US" altLang="ko-KR" sz="2800" b="1" dirty="0">
              <a:solidFill>
                <a:srgbClr val="373535"/>
              </a:solidFill>
              <a:latin typeface="210 OmniGothic 040" pitchFamily="34" charset="0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1278857" y="1199738"/>
            <a:ext cx="15728001" cy="14689"/>
            <a:chOff x="1278857" y="1199738"/>
            <a:chExt cx="15728001" cy="1468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78857" y="1199738"/>
              <a:ext cx="15728001" cy="14689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1322638" y="780928"/>
            <a:ext cx="5461394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600" b="1" dirty="0">
                <a:solidFill>
                  <a:srgbClr val="FF9DA3"/>
                </a:solidFill>
                <a:latin typeface="Gmarket Sans Medium" pitchFamily="34" charset="0"/>
              </a:rPr>
              <a:t>코딩 </a:t>
            </a:r>
            <a:r>
              <a:rPr lang="ko-KR" altLang="en-US" sz="1600" b="1" dirty="0" err="1">
                <a:solidFill>
                  <a:srgbClr val="FF9DA3"/>
                </a:solidFill>
                <a:latin typeface="Gmarket Sans Medium" pitchFamily="34" charset="0"/>
              </a:rPr>
              <a:t>마싯당</a:t>
            </a:r>
            <a:endParaRPr lang="en-US" b="1" dirty="0"/>
          </a:p>
        </p:txBody>
      </p:sp>
      <p:sp>
        <p:nvSpPr>
          <p:cNvPr id="12" name="Object 12"/>
          <p:cNvSpPr txBox="1"/>
          <p:nvPr/>
        </p:nvSpPr>
        <p:spPr>
          <a:xfrm>
            <a:off x="1313114" y="1451400"/>
            <a:ext cx="14379813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000" b="1" kern="0" spc="-200" dirty="0">
                <a:solidFill>
                  <a:srgbClr val="FF9DA3"/>
                </a:solidFill>
                <a:latin typeface="210 OmniGothic 050" pitchFamily="34" charset="0"/>
                <a:cs typeface="210 OmniGothic 050" pitchFamily="34" charset="0"/>
              </a:rPr>
              <a:t>웹페이지 소개</a:t>
            </a:r>
            <a:endParaRPr lang="en-US" b="1" dirty="0"/>
          </a:p>
        </p:txBody>
      </p:sp>
      <p:grpSp>
        <p:nvGrpSpPr>
          <p:cNvPr id="1006" name="그룹 1006"/>
          <p:cNvGrpSpPr/>
          <p:nvPr/>
        </p:nvGrpSpPr>
        <p:grpSpPr>
          <a:xfrm>
            <a:off x="13822936" y="6583219"/>
            <a:ext cx="4352381" cy="4504762"/>
            <a:chOff x="11187646" y="6706397"/>
            <a:chExt cx="4352381" cy="4504762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187646" y="6706397"/>
              <a:ext cx="4352381" cy="4504762"/>
            </a:xfrm>
            <a:prstGeom prst="rect">
              <a:avLst/>
            </a:prstGeom>
          </p:spPr>
        </p:pic>
      </p:grpSp>
      <p:sp>
        <p:nvSpPr>
          <p:cNvPr id="31" name="Object 44">
            <a:extLst>
              <a:ext uri="{FF2B5EF4-FFF2-40B4-BE49-F238E27FC236}">
                <a16:creationId xmlns:a16="http://schemas.microsoft.com/office/drawing/2014/main" id="{2B6FF954-859B-C1AA-0ED1-FDC84EEC9B11}"/>
              </a:ext>
            </a:extLst>
          </p:cNvPr>
          <p:cNvSpPr txBox="1"/>
          <p:nvPr/>
        </p:nvSpPr>
        <p:spPr>
          <a:xfrm>
            <a:off x="13391237" y="3637019"/>
            <a:ext cx="4603380" cy="28623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000" dirty="0"/>
              <a:t>▷ 설정된 주소 주변으로 </a:t>
            </a:r>
            <a:endParaRPr lang="en-US" altLang="ko-KR" sz="2000" dirty="0"/>
          </a:p>
          <a:p>
            <a:r>
              <a:rPr lang="en-US" altLang="ko-KR" sz="2000" dirty="0"/>
              <a:t>     </a:t>
            </a:r>
            <a:r>
              <a:rPr lang="ko-KR" altLang="en-US" sz="2000" b="1" dirty="0"/>
              <a:t>탐색 거리 범위 </a:t>
            </a:r>
            <a:r>
              <a:rPr lang="ko-KR" altLang="en-US" sz="2000" dirty="0"/>
              <a:t>변경 가능</a:t>
            </a:r>
            <a:endParaRPr lang="en-US" sz="2000" dirty="0"/>
          </a:p>
          <a:p>
            <a:endParaRPr lang="en-US" altLang="ko-KR" sz="2000" dirty="0"/>
          </a:p>
          <a:p>
            <a:r>
              <a:rPr lang="ko-KR" altLang="en-US" sz="2000" dirty="0"/>
              <a:t>▶ 탐색 메뉴 중 </a:t>
            </a:r>
            <a:r>
              <a:rPr lang="ko-KR" altLang="en-US" sz="2000" b="1" dirty="0"/>
              <a:t>원하지 않는 </a:t>
            </a:r>
            <a:endParaRPr lang="en-US" altLang="ko-KR" sz="2000" b="1" dirty="0"/>
          </a:p>
          <a:p>
            <a:r>
              <a:rPr lang="en-US" altLang="ko-KR" sz="2000" b="1" dirty="0"/>
              <a:t>     </a:t>
            </a:r>
            <a:r>
              <a:rPr lang="ko-KR" altLang="en-US" sz="2000" b="1" dirty="0"/>
              <a:t>메뉴 카테고리 제외</a:t>
            </a:r>
            <a:r>
              <a:rPr lang="ko-KR" altLang="en-US" sz="2000" dirty="0"/>
              <a:t> 가능 </a:t>
            </a:r>
            <a:endParaRPr lang="en-US" sz="2000" dirty="0"/>
          </a:p>
          <a:p>
            <a:endParaRPr lang="en-US" altLang="ko-KR" sz="2000" dirty="0"/>
          </a:p>
          <a:p>
            <a:r>
              <a:rPr lang="ko-KR" altLang="en-US" sz="2000" dirty="0"/>
              <a:t>▷ 추천방식으로 </a:t>
            </a:r>
            <a:r>
              <a:rPr lang="ko-KR" altLang="en-US" sz="2000" b="1" dirty="0"/>
              <a:t>현재 날씨에 따라</a:t>
            </a:r>
            <a:endParaRPr lang="en-US" altLang="ko-KR" sz="2000" b="1" dirty="0"/>
          </a:p>
          <a:p>
            <a:r>
              <a:rPr lang="ko-KR" altLang="en-US" sz="2000" b="1" dirty="0"/>
              <a:t>    메뉴 우선순위가 변경되는 </a:t>
            </a:r>
            <a:endParaRPr lang="en-US" altLang="ko-KR" sz="2000" b="1" dirty="0"/>
          </a:p>
          <a:p>
            <a:r>
              <a:rPr lang="en-US" altLang="ko-KR" sz="2000" b="1" dirty="0"/>
              <a:t>    </a:t>
            </a:r>
            <a:r>
              <a:rPr lang="ko-KR" altLang="en-US" sz="2000" b="1" dirty="0"/>
              <a:t>설정 제외</a:t>
            </a:r>
            <a:r>
              <a:rPr lang="ko-KR" altLang="en-US" sz="2000" dirty="0"/>
              <a:t> 가능</a:t>
            </a:r>
            <a:endParaRPr lang="en-US" sz="20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A133A00-69E5-7510-EBCA-533A65501D5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832" y="2770306"/>
            <a:ext cx="11582400" cy="7326194"/>
          </a:xfrm>
          <a:prstGeom prst="rect">
            <a:avLst/>
          </a:prstGeom>
          <a:effectLst>
            <a:softEdge rad="114300"/>
          </a:effectLst>
        </p:spPr>
      </p:pic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941777F9-C98F-393D-1F5A-4768F869B2FC}"/>
              </a:ext>
            </a:extLst>
          </p:cNvPr>
          <p:cNvCxnSpPr>
            <a:cxnSpLocks/>
          </p:cNvCxnSpPr>
          <p:nvPr/>
        </p:nvCxnSpPr>
        <p:spPr>
          <a:xfrm flipV="1">
            <a:off x="7696200" y="4652682"/>
            <a:ext cx="5695037" cy="2734236"/>
          </a:xfrm>
          <a:prstGeom prst="straightConnector1">
            <a:avLst/>
          </a:prstGeom>
          <a:ln>
            <a:solidFill>
              <a:srgbClr val="FF9DA3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CC151F6E-56AF-9C74-B247-BE0327451876}"/>
              </a:ext>
            </a:extLst>
          </p:cNvPr>
          <p:cNvCxnSpPr>
            <a:cxnSpLocks/>
          </p:cNvCxnSpPr>
          <p:nvPr/>
        </p:nvCxnSpPr>
        <p:spPr>
          <a:xfrm flipV="1">
            <a:off x="7848600" y="3733071"/>
            <a:ext cx="5542637" cy="2705829"/>
          </a:xfrm>
          <a:prstGeom prst="straightConnector1">
            <a:avLst/>
          </a:prstGeom>
          <a:ln>
            <a:solidFill>
              <a:srgbClr val="FF9DA3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B405DFA5-E185-0EC6-BE66-13A0DCF9C251}"/>
              </a:ext>
            </a:extLst>
          </p:cNvPr>
          <p:cNvCxnSpPr>
            <a:cxnSpLocks/>
          </p:cNvCxnSpPr>
          <p:nvPr/>
        </p:nvCxnSpPr>
        <p:spPr>
          <a:xfrm flipV="1">
            <a:off x="6248400" y="5600700"/>
            <a:ext cx="7142837" cy="3005418"/>
          </a:xfrm>
          <a:prstGeom prst="straightConnector1">
            <a:avLst/>
          </a:prstGeom>
          <a:ln>
            <a:solidFill>
              <a:srgbClr val="FF9DA3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5920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131785" y="9175601"/>
            <a:ext cx="13081402" cy="501742"/>
            <a:chOff x="2131785" y="9175601"/>
            <a:chExt cx="13081402" cy="50174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2131785" y="9175601"/>
              <a:ext cx="13081402" cy="50174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194191" y="5629963"/>
            <a:ext cx="5579254" cy="501742"/>
            <a:chOff x="-1194191" y="5629963"/>
            <a:chExt cx="5579254" cy="50174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 rot="16200000">
              <a:off x="-1194191" y="5629963"/>
              <a:ext cx="5579254" cy="50174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-21978"/>
            <a:ext cx="18285714" cy="2533333"/>
            <a:chOff x="0" y="-21978"/>
            <a:chExt cx="18285714" cy="253333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0" y="-21978"/>
              <a:ext cx="18285714" cy="2533333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1322638" y="780928"/>
            <a:ext cx="5461394" cy="338554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en-US" sz="1600" b="1" dirty="0" err="1">
                <a:solidFill>
                  <a:srgbClr val="FFFFFF"/>
                </a:solidFill>
                <a:latin typeface="Gmarket Sans Medium"/>
                <a:cs typeface="Gmarket Sans Medium"/>
              </a:rPr>
              <a:t>코딩</a:t>
            </a:r>
            <a:r>
              <a:rPr lang="en-US" sz="1600" b="1" dirty="0">
                <a:solidFill>
                  <a:srgbClr val="FFFFFF"/>
                </a:solidFill>
                <a:latin typeface="Gmarket Sans Medium"/>
                <a:cs typeface="Gmarket Sans Medium"/>
              </a:rPr>
              <a:t> </a:t>
            </a:r>
            <a:r>
              <a:rPr lang="ko-KR" altLang="en-US" sz="1600" b="1" dirty="0" err="1">
                <a:solidFill>
                  <a:srgbClr val="FFFFFF"/>
                </a:solidFill>
                <a:latin typeface="Gmarket Sans Medium"/>
                <a:cs typeface="Gmarket Sans Medium"/>
              </a:rPr>
              <a:t>마싯</a:t>
            </a:r>
            <a:r>
              <a:rPr lang="en-US" sz="1600" b="1" dirty="0">
                <a:solidFill>
                  <a:srgbClr val="FFFFFF"/>
                </a:solidFill>
                <a:latin typeface="Gmarket Sans Medium"/>
                <a:cs typeface="Gmarket Sans Medium"/>
              </a:rPr>
              <a:t>당</a:t>
            </a:r>
            <a:endParaRPr lang="en-US" b="1" dirty="0"/>
          </a:p>
        </p:txBody>
      </p:sp>
      <p:grpSp>
        <p:nvGrpSpPr>
          <p:cNvPr id="1004" name="그룹 1004"/>
          <p:cNvGrpSpPr/>
          <p:nvPr/>
        </p:nvGrpSpPr>
        <p:grpSpPr>
          <a:xfrm>
            <a:off x="1278857" y="1199738"/>
            <a:ext cx="15728001" cy="14689"/>
            <a:chOff x="1278857" y="1199738"/>
            <a:chExt cx="15728001" cy="1468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1278857" y="1199738"/>
              <a:ext cx="15728001" cy="1468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467920" y="6262026"/>
            <a:ext cx="6674937" cy="2636045"/>
            <a:chOff x="2467920" y="6262026"/>
            <a:chExt cx="6674937" cy="263604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2467920" y="6262026"/>
              <a:ext cx="6674937" cy="263604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586639" y="6262026"/>
            <a:ext cx="6652959" cy="2636045"/>
            <a:chOff x="9586639" y="6262026"/>
            <a:chExt cx="6652959" cy="263604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9586639" y="6262026"/>
              <a:ext cx="6652959" cy="263604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186460" y="3238500"/>
            <a:ext cx="13915080" cy="2636045"/>
            <a:chOff x="2467920" y="3244790"/>
            <a:chExt cx="6674937" cy="263604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2467920" y="3244790"/>
              <a:ext cx="6674937" cy="263604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7821917" y="3467100"/>
            <a:ext cx="2644165" cy="594826"/>
            <a:chOff x="4536461" y="3467058"/>
            <a:chExt cx="2644165" cy="594826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 rotWithShape="1">
            <a:blip r:embed="rId9"/>
            <a:stretch>
              <a:fillRect/>
            </a:stretch>
          </p:blipFill>
          <p:spPr>
            <a:xfrm>
              <a:off x="4536461" y="3467058"/>
              <a:ext cx="2644165" cy="594826"/>
            </a:xfrm>
            <a:prstGeom prst="rect">
              <a:avLst/>
            </a:prstGeom>
          </p:spPr>
        </p:pic>
      </p:grpSp>
      <p:sp>
        <p:nvSpPr>
          <p:cNvPr id="39" name="Object 39"/>
          <p:cNvSpPr txBox="1"/>
          <p:nvPr/>
        </p:nvSpPr>
        <p:spPr>
          <a:xfrm>
            <a:off x="7635971" y="3543300"/>
            <a:ext cx="3016058" cy="49149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ko-KR" altLang="en-US" sz="2600" kern="0" spc="-100">
                <a:solidFill>
                  <a:srgbClr val="FFFFFF"/>
                </a:solidFill>
                <a:latin typeface="Gmarket Sans Medium"/>
                <a:cs typeface="Gmarket Sans Medium"/>
              </a:rPr>
              <a:t>사용 언어</a:t>
            </a:r>
          </a:p>
        </p:txBody>
      </p:sp>
      <p:grpSp>
        <p:nvGrpSpPr>
          <p:cNvPr id="1013" name="그룹 1013"/>
          <p:cNvGrpSpPr/>
          <p:nvPr/>
        </p:nvGrpSpPr>
        <p:grpSpPr>
          <a:xfrm>
            <a:off x="4496901" y="6509197"/>
            <a:ext cx="2644165" cy="594826"/>
            <a:chOff x="4496901" y="6509197"/>
            <a:chExt cx="2644165" cy="594826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 rotWithShape="1">
            <a:blip r:embed="rId9"/>
            <a:stretch>
              <a:fillRect/>
            </a:stretch>
          </p:blipFill>
          <p:spPr>
            <a:xfrm>
              <a:off x="4496901" y="6509197"/>
              <a:ext cx="2644165" cy="594826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1591035" y="6399307"/>
            <a:ext cx="2644165" cy="594826"/>
            <a:chOff x="11591035" y="6399307"/>
            <a:chExt cx="2644165" cy="594826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 rotWithShape="1">
            <a:blip r:embed="rId9"/>
            <a:stretch>
              <a:fillRect/>
            </a:stretch>
          </p:blipFill>
          <p:spPr>
            <a:xfrm>
              <a:off x="11591035" y="6399307"/>
              <a:ext cx="2644165" cy="594826"/>
            </a:xfrm>
            <a:prstGeom prst="rect">
              <a:avLst/>
            </a:prstGeom>
          </p:spPr>
        </p:pic>
      </p:grpSp>
      <p:sp>
        <p:nvSpPr>
          <p:cNvPr id="50" name="Object 50"/>
          <p:cNvSpPr txBox="1"/>
          <p:nvPr/>
        </p:nvSpPr>
        <p:spPr>
          <a:xfrm>
            <a:off x="4308514" y="6574154"/>
            <a:ext cx="3016057" cy="49149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en-US" sz="2600" kern="0" spc="-100">
                <a:solidFill>
                  <a:srgbClr val="FFFFFF"/>
                </a:solidFill>
                <a:latin typeface="Gmarket Sans Medium"/>
                <a:cs typeface="Gmarket Sans Medium"/>
              </a:rPr>
              <a:t>툴즈</a:t>
            </a:r>
            <a:endParaRPr lang="en-US"/>
          </a:p>
        </p:txBody>
      </p:sp>
      <p:sp>
        <p:nvSpPr>
          <p:cNvPr id="51" name="Object 51"/>
          <p:cNvSpPr txBox="1"/>
          <p:nvPr/>
        </p:nvSpPr>
        <p:spPr>
          <a:xfrm>
            <a:off x="11405133" y="6469380"/>
            <a:ext cx="3016057" cy="49149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en-US" altLang="ko-KR" sz="2600" kern="0" spc="-100">
                <a:solidFill>
                  <a:srgbClr val="FFFFFF"/>
                </a:solidFill>
                <a:latin typeface="Gmarket Sans Medium"/>
                <a:cs typeface="Gmarket Sans Medium"/>
              </a:rPr>
              <a:t>API</a:t>
            </a:r>
          </a:p>
        </p:txBody>
      </p:sp>
      <p:sp>
        <p:nvSpPr>
          <p:cNvPr id="52" name="Object 52"/>
          <p:cNvSpPr txBox="1"/>
          <p:nvPr/>
        </p:nvSpPr>
        <p:spPr>
          <a:xfrm>
            <a:off x="1313114" y="1451400"/>
            <a:ext cx="12410287" cy="707886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en-US" sz="4000" b="1" kern="0" spc="-200">
                <a:solidFill>
                  <a:srgbClr val="FFFFFF"/>
                </a:solidFill>
                <a:latin typeface="210 OmniGothic 050"/>
                <a:cs typeface="210 OmniGothic 050"/>
              </a:rPr>
              <a:t>사용 언어 및 기술</a:t>
            </a:r>
            <a:endParaRPr lang="en-US" b="1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3933289" y="7442185"/>
            <a:ext cx="1603048" cy="90171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8615503" y="4381500"/>
            <a:ext cx="1056994" cy="1056994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x="7481502" y="4391175"/>
            <a:ext cx="1066771" cy="1066771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x="5490759" y="7254093"/>
            <a:ext cx="2685616" cy="1342808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14"/>
          <a:stretch>
            <a:fillRect/>
          </a:stretch>
        </p:blipFill>
        <p:spPr>
          <a:xfrm>
            <a:off x="10873368" y="7254093"/>
            <a:ext cx="1063529" cy="1218838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15"/>
          <a:stretch>
            <a:fillRect/>
          </a:stretch>
        </p:blipFill>
        <p:spPr>
          <a:xfrm>
            <a:off x="12404996" y="7561684"/>
            <a:ext cx="2636809" cy="501741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4491978" y="6262026"/>
            <a:ext cx="3495238" cy="7323810"/>
            <a:chOff x="14491978" y="6262026"/>
            <a:chExt cx="3495238" cy="7323810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 rotWithShape="1">
            <a:blip r:embed="rId16"/>
            <a:stretch>
              <a:fillRect/>
            </a:stretch>
          </p:blipFill>
          <p:spPr>
            <a:xfrm>
              <a:off x="14491978" y="6262026"/>
              <a:ext cx="3495238" cy="7323810"/>
            </a:xfrm>
            <a:prstGeom prst="rect">
              <a:avLst/>
            </a:prstGeom>
          </p:spPr>
        </p:pic>
      </p:grpSp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17"/>
          <a:stretch>
            <a:fillRect/>
          </a:stretch>
        </p:blipFill>
        <p:spPr>
          <a:xfrm>
            <a:off x="9921574" y="4504064"/>
            <a:ext cx="872074" cy="8720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9DA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78857" y="1199738"/>
            <a:ext cx="15728001" cy="14689"/>
            <a:chOff x="1278857" y="1199738"/>
            <a:chExt cx="15728001" cy="1468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78857" y="1199738"/>
              <a:ext cx="15728001" cy="14689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1278857" y="3530228"/>
            <a:ext cx="12081715" cy="263418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9900" kern="0" spc="-400" dirty="0">
                <a:solidFill>
                  <a:srgbClr val="FFFFFF"/>
                </a:solidFill>
                <a:latin typeface="Gmarket Sans Bold" pitchFamily="34" charset="0"/>
                <a:cs typeface="Gmarket Sans Bold" pitchFamily="34" charset="0"/>
              </a:rPr>
              <a:t>Thank you.</a:t>
            </a:r>
            <a:endParaRPr lang="en-US" dirty="0"/>
          </a:p>
        </p:txBody>
      </p:sp>
      <p:sp>
        <p:nvSpPr>
          <p:cNvPr id="10" name="Object 10"/>
          <p:cNvSpPr txBox="1"/>
          <p:nvPr/>
        </p:nvSpPr>
        <p:spPr>
          <a:xfrm>
            <a:off x="1278857" y="5478189"/>
            <a:ext cx="8856719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000" kern="0" spc="-100" dirty="0">
                <a:solidFill>
                  <a:srgbClr val="FFFFFF"/>
                </a:solidFill>
                <a:latin typeface="210 OmniGothic 030" pitchFamily="34" charset="0"/>
                <a:cs typeface="210 OmniGothic 030" pitchFamily="34" charset="0"/>
              </a:rPr>
              <a:t>지금까지 경청해 주셔서 감사합니다</a:t>
            </a:r>
            <a:r>
              <a:rPr lang="en-US" sz="2000" kern="0" spc="-100" dirty="0">
                <a:solidFill>
                  <a:srgbClr val="FFFFFF"/>
                </a:solidFill>
                <a:latin typeface="210 OmniGothic 030" pitchFamily="34" charset="0"/>
                <a:cs typeface="210 OmniGothic 030" pitchFamily="34" charset="0"/>
              </a:rPr>
              <a:t>!</a:t>
            </a:r>
            <a:endParaRPr lang="en-US" dirty="0"/>
          </a:p>
        </p:txBody>
      </p:sp>
      <p:sp>
        <p:nvSpPr>
          <p:cNvPr id="11" name="Object 11"/>
          <p:cNvSpPr txBox="1"/>
          <p:nvPr/>
        </p:nvSpPr>
        <p:spPr>
          <a:xfrm>
            <a:off x="1278857" y="6090739"/>
            <a:ext cx="4960215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800" b="1" dirty="0" err="1" smtClean="0">
                <a:solidFill>
                  <a:srgbClr val="FFFFFF"/>
                </a:solidFill>
                <a:latin typeface="210 OmniGothic 030" pitchFamily="34" charset="0"/>
                <a:cs typeface="210 OmniGothic 030" pitchFamily="34" charset="0"/>
              </a:rPr>
              <a:t>코딩</a:t>
            </a:r>
            <a:r>
              <a:rPr lang="ko-KR" altLang="en-US" b="1" dirty="0" err="1" smtClean="0">
                <a:solidFill>
                  <a:srgbClr val="FFFFFF"/>
                </a:solidFill>
                <a:latin typeface="210 OmniGothic 030" pitchFamily="34" charset="0"/>
                <a:cs typeface="210 OmniGothic 030" pitchFamily="34" charset="0"/>
              </a:rPr>
              <a:t>마싯</a:t>
            </a:r>
            <a:r>
              <a:rPr lang="ko-KR" altLang="en-US" sz="1800" b="1" dirty="0" err="1" smtClean="0">
                <a:solidFill>
                  <a:srgbClr val="FFFFFF"/>
                </a:solidFill>
                <a:latin typeface="210 OmniGothic 030" pitchFamily="34" charset="0"/>
                <a:cs typeface="210 OmniGothic 030" pitchFamily="34" charset="0"/>
              </a:rPr>
              <a:t>당</a:t>
            </a:r>
            <a:endParaRPr lang="en-US" altLang="ko-KR" sz="1800" b="1" dirty="0">
              <a:solidFill>
                <a:srgbClr val="FFFFFF"/>
              </a:solidFill>
              <a:latin typeface="210 OmniGothic 030" pitchFamily="34" charset="0"/>
              <a:cs typeface="210 OmniGothic 030" pitchFamily="34" charset="0"/>
            </a:endParaRPr>
          </a:p>
          <a:p>
            <a:r>
              <a:rPr lang="ko-KR" altLang="en-US" b="1" dirty="0" err="1" smtClean="0">
                <a:solidFill>
                  <a:srgbClr val="FFFFFF"/>
                </a:solidFill>
                <a:latin typeface="210 OmniGothic 030" pitchFamily="34" charset="0"/>
              </a:rPr>
              <a:t>김소중</a:t>
            </a:r>
            <a:r>
              <a:rPr lang="ko-KR" altLang="en-US" b="1" dirty="0" smtClean="0">
                <a:solidFill>
                  <a:srgbClr val="FFFFFF"/>
                </a:solidFill>
                <a:latin typeface="210 OmniGothic 030" pitchFamily="34" charset="0"/>
              </a:rPr>
              <a:t> </a:t>
            </a:r>
            <a:r>
              <a:rPr lang="ko-KR" altLang="en-US" b="1" dirty="0" err="1" smtClean="0">
                <a:solidFill>
                  <a:srgbClr val="FFFFFF"/>
                </a:solidFill>
                <a:latin typeface="210 OmniGothic 030" pitchFamily="34" charset="0"/>
              </a:rPr>
              <a:t>김여은</a:t>
            </a:r>
            <a:r>
              <a:rPr lang="ko-KR" altLang="en-US" b="1" dirty="0" smtClean="0">
                <a:solidFill>
                  <a:srgbClr val="FFFFFF"/>
                </a:solidFill>
                <a:latin typeface="210 OmniGothic 030" pitchFamily="34" charset="0"/>
              </a:rPr>
              <a:t> </a:t>
            </a:r>
            <a:r>
              <a:rPr lang="ko-KR" altLang="en-US" b="1" dirty="0" err="1" smtClean="0">
                <a:solidFill>
                  <a:srgbClr val="FFFFFF"/>
                </a:solidFill>
                <a:latin typeface="210 OmniGothic 030" pitchFamily="34" charset="0"/>
              </a:rPr>
              <a:t>김예린</a:t>
            </a:r>
            <a:r>
              <a:rPr lang="ko-KR" altLang="en-US" b="1" dirty="0" smtClean="0">
                <a:solidFill>
                  <a:srgbClr val="FFFFFF"/>
                </a:solidFill>
                <a:latin typeface="210 OmniGothic 030" pitchFamily="34" charset="0"/>
              </a:rPr>
              <a:t> 김태균 나지혜 </a:t>
            </a:r>
            <a:r>
              <a:rPr lang="ko-KR" altLang="en-US" b="1" dirty="0" err="1" smtClean="0">
                <a:solidFill>
                  <a:srgbClr val="FFFFFF"/>
                </a:solidFill>
                <a:latin typeface="210 OmniGothic 030" pitchFamily="34" charset="0"/>
              </a:rPr>
              <a:t>최명우</a:t>
            </a:r>
            <a:endParaRPr lang="en-US" b="1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10382699" y="2860249"/>
            <a:ext cx="6828571" cy="7638095"/>
            <a:chOff x="10382699" y="2860249"/>
            <a:chExt cx="6828571" cy="763809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382699" y="2860249"/>
              <a:ext cx="6828571" cy="7638095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880</TotalTime>
  <Words>232</Words>
  <Application>Microsoft Office PowerPoint</Application>
  <PresentationFormat>사용자 지정</PresentationFormat>
  <Paragraphs>90</Paragraphs>
  <Slides>8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9" baseType="lpstr">
      <vt:lpstr>?? ??</vt:lpstr>
      <vt:lpstr>210 OmniGothic 030</vt:lpstr>
      <vt:lpstr>210 OmniGothic 040</vt:lpstr>
      <vt:lpstr>210 OmniGothic 050</vt:lpstr>
      <vt:lpstr>Gmarket Sans Bold</vt:lpstr>
      <vt:lpstr>Gmarket Sans Medium</vt:lpstr>
      <vt:lpstr>Noto Sans CJK KR Regular</vt:lpstr>
      <vt:lpstr>맑은 고딕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sojung017@naver.com</cp:lastModifiedBy>
  <cp:revision>6</cp:revision>
  <dcterms:created xsi:type="dcterms:W3CDTF">2023-08-02T01:15:05Z</dcterms:created>
  <dcterms:modified xsi:type="dcterms:W3CDTF">2023-08-02T11:03:56Z</dcterms:modified>
</cp:coreProperties>
</file>